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18"/>
  </p:notesMasterIdLst>
  <p:handoutMasterIdLst>
    <p:handoutMasterId r:id="rId19"/>
  </p:handoutMasterIdLst>
  <p:sldIdLst>
    <p:sldId id="1349" r:id="rId2"/>
    <p:sldId id="1384" r:id="rId3"/>
    <p:sldId id="1399" r:id="rId4"/>
    <p:sldId id="1377" r:id="rId5"/>
    <p:sldId id="1385" r:id="rId6"/>
    <p:sldId id="1398" r:id="rId7"/>
    <p:sldId id="1386" r:id="rId8"/>
    <p:sldId id="1355" r:id="rId9"/>
    <p:sldId id="1391" r:id="rId10"/>
    <p:sldId id="1360" r:id="rId11"/>
    <p:sldId id="1397" r:id="rId12"/>
    <p:sldId id="1378" r:id="rId13"/>
    <p:sldId id="1362" r:id="rId14"/>
    <p:sldId id="1363" r:id="rId15"/>
    <p:sldId id="1392" r:id="rId16"/>
    <p:sldId id="1366" r:id="rId17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7209" autoAdjust="0"/>
  </p:normalViewPr>
  <p:slideViewPr>
    <p:cSldViewPr snapToGrid="0" showGuides="1">
      <p:cViewPr>
        <p:scale>
          <a:sx n="96" d="100"/>
          <a:sy n="96" d="100"/>
        </p:scale>
        <p:origin x="-1230" y="-36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2E2F6236-2355-4A77-99D6-1B4F3AC3BC62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EDDB59-0C94-45E3-8070-7F812EBAA36D}" type="parTrans" cxnId="{3AC56888-6C6F-4A5F-AAF1-01C20C42D98C}">
      <dgm:prSet/>
      <dgm:spPr/>
      <dgm:t>
        <a:bodyPr/>
        <a:lstStyle/>
        <a:p>
          <a:endParaRPr lang="ru-RU"/>
        </a:p>
      </dgm:t>
    </dgm:pt>
    <dgm:pt modelId="{A61CA3BA-DF1B-4CB5-84B2-293FFF0CD02C}" type="sibTrans" cxnId="{3AC56888-6C6F-4A5F-AAF1-01C20C42D98C}">
      <dgm:prSet/>
      <dgm:spPr/>
      <dgm:t>
        <a:bodyPr/>
        <a:lstStyle/>
        <a:p>
          <a:endParaRPr lang="ru-RU"/>
        </a:p>
      </dgm:t>
    </dgm:pt>
    <dgm:pt modelId="{3639CB1E-E875-44E7-B7F0-5748669BB42A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46EEE42-19BF-4D8A-980F-66692021B397}" type="parTrans" cxnId="{E860C58B-D2CC-4E8A-B16D-282565B74A82}">
      <dgm:prSet/>
      <dgm:spPr/>
      <dgm:t>
        <a:bodyPr/>
        <a:lstStyle/>
        <a:p>
          <a:endParaRPr lang="ru-RU"/>
        </a:p>
      </dgm:t>
    </dgm:pt>
    <dgm:pt modelId="{A40838A3-A1C7-4529-92FD-0FEDC1491C5F}" type="sibTrans" cxnId="{E860C58B-D2CC-4E8A-B16D-282565B74A82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077" custScaleY="157925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17826" custLinFactNeighborY="6347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ScaleY="81918" custLinFactNeighborY="893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14625" custScaleY="191459" custLinFactNeighborX="17879" custLinFactNeighborY="24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4927" custLinFactNeighborY="-6167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ScaleX="125601" custScaleY="95663" custLinFactNeighborX="-1579" custLinFactNeighborY="-6615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104455" custScaleY="206229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ScaleX="102702" custLinFactNeighborX="8770" custLinFactNeighborY="7191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1D317181-D48C-4D80-A173-1D7E4ACE1D11}" type="presOf" srcId="{D9C4D902-BD1F-4A38-B8A5-AB2B58925766}" destId="{358BADB0-A89A-48CE-B619-DA3839D44E0F}" srcOrd="0" destOrd="1" presId="urn:microsoft.com/office/officeart/2005/8/layout/hProcess4"/>
    <dgm:cxn modelId="{DF04734E-1BE2-4ACC-9148-818AD2397D87}" type="presOf" srcId="{63B2E526-0BFE-4FA5-A8D7-298406FAE965}" destId="{F32D151A-7816-4D8F-AF44-C36440897AD6}" srcOrd="0" destOrd="1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BF137FA9-475F-4BED-B2F3-8861E23A1617}" type="presOf" srcId="{19A2954C-5C74-4380-B53D-3134DFD2BD93}" destId="{CDCAD455-EB6B-402B-B181-8BA63311810D}" srcOrd="0" destOrd="0" presId="urn:microsoft.com/office/officeart/2005/8/layout/hProcess4"/>
    <dgm:cxn modelId="{461F18DD-C405-4D4C-996D-A05F4B196387}" type="presOf" srcId="{4DEF7991-DB3B-4EFB-B409-20A96B442569}" destId="{F827665D-69F4-4582-BEB2-A5794CA30A06}" srcOrd="0" destOrd="0" presId="urn:microsoft.com/office/officeart/2005/8/layout/hProcess4"/>
    <dgm:cxn modelId="{5F9AE8B4-8BC6-4BDA-99AE-B99465F0C46D}" type="presOf" srcId="{60526FAA-63B2-4ADE-AAB0-F298E6F23F64}" destId="{44CE7E4B-B570-41DA-97BE-9F7D5574F4E3}" srcOrd="1" destOrd="0" presId="urn:microsoft.com/office/officeart/2005/8/layout/hProcess4"/>
    <dgm:cxn modelId="{A7235A81-7F98-4387-BFFF-757AE83CE23B}" type="presOf" srcId="{A911B4F7-8BC9-47D7-9642-A633630B2A46}" destId="{7CE3F8E3-8C1C-421D-98A7-8FA69EF747B1}" srcOrd="1" destOrd="0" presId="urn:microsoft.com/office/officeart/2005/8/layout/hProcess4"/>
    <dgm:cxn modelId="{48C1A20B-63B8-4373-9D3F-9AFCF9E2DDAA}" type="presOf" srcId="{A911B4F7-8BC9-47D7-9642-A633630B2A46}" destId="{86DDBEE2-8B91-44ED-B629-4631F9E18A12}" srcOrd="0" destOrd="0" presId="urn:microsoft.com/office/officeart/2005/8/layout/hProcess4"/>
    <dgm:cxn modelId="{0DE8548C-EA46-471F-9D0A-E2B34F486B94}" type="presOf" srcId="{E214BA6D-6E14-4C83-A785-B4FF1581D05E}" destId="{C18F92D0-DEF2-4832-8FA1-278D95B6B3A0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5A38B69C-4246-44C5-84D4-F9E3A9471359}" type="presOf" srcId="{8A8884EC-BED0-4A5D-9FB1-F77856440A7A}" destId="{86DDBEE2-8B91-44ED-B629-4631F9E18A12}" srcOrd="0" destOrd="1" presId="urn:microsoft.com/office/officeart/2005/8/layout/hProcess4"/>
    <dgm:cxn modelId="{F7607956-2B68-4120-ABF3-612B16A56CAF}" type="presOf" srcId="{4BA94C8C-63E7-4819-9483-BDD6924D3746}" destId="{92BF8A00-5694-4464-90D9-1154141BC261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EE56C2B-BB78-4A39-92B4-E33FB9B006F9}" type="presOf" srcId="{60526FAA-63B2-4ADE-AAB0-F298E6F23F64}" destId="{358BADB0-A89A-48CE-B619-DA3839D44E0F}" srcOrd="0" destOrd="0" presId="urn:microsoft.com/office/officeart/2005/8/layout/hProcess4"/>
    <dgm:cxn modelId="{6555265D-F84D-447D-A64E-ABE789D4B9F1}" type="presOf" srcId="{AED6E543-D1E5-49FA-8209-021D517975D8}" destId="{625D5B61-73EB-4687-B366-E6F70F0FDF74}" srcOrd="0" destOrd="0" presId="urn:microsoft.com/office/officeart/2005/8/layout/hProcess4"/>
    <dgm:cxn modelId="{3AC56888-6C6F-4A5F-AAF1-01C20C42D98C}" srcId="{437AB23B-13B0-4AE3-924E-BFAE5EAE00A9}" destId="{2E2F6236-2355-4A77-99D6-1B4F3AC3BC62}" srcOrd="2" destOrd="0" parTransId="{9FEDDB59-0C94-45E3-8070-7F812EBAA36D}" sibTransId="{A61CA3BA-DF1B-4CB5-84B2-293FFF0CD02C}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C499A054-67B8-4B69-AE9C-CEABE27A5324}" type="presOf" srcId="{8A8884EC-BED0-4A5D-9FB1-F77856440A7A}" destId="{7CE3F8E3-8C1C-421D-98A7-8FA69EF747B1}" srcOrd="1" destOrd="1" presId="urn:microsoft.com/office/officeart/2005/8/layout/hProcess4"/>
    <dgm:cxn modelId="{15E9255D-F264-4FF3-A457-4FE4DFA7BC18}" srcId="{4BA94C8C-63E7-4819-9483-BDD6924D3746}" destId="{63B2E526-0BFE-4FA5-A8D7-298406FAE965}" srcOrd="1" destOrd="0" parTransId="{57A5F5D4-98C2-4C16-9F39-F6287D891ABE}" sibTransId="{1E4685F7-B719-48A5-8C55-EDBA33AD99D6}"/>
    <dgm:cxn modelId="{BF3E818A-7A04-45AA-97B0-8860A2C0966B}" type="presOf" srcId="{437AB23B-13B0-4AE3-924E-BFAE5EAE00A9}" destId="{0FFF5994-F4E1-424D-B972-4AA99AE9B8C2}" srcOrd="0" destOrd="0" presId="urn:microsoft.com/office/officeart/2005/8/layout/hProcess4"/>
    <dgm:cxn modelId="{DD34EB33-1DF1-4447-AF25-F4353A8EC964}" type="presOf" srcId="{3639CB1E-E875-44E7-B7F0-5748669BB42A}" destId="{F32D151A-7816-4D8F-AF44-C36440897AD6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E860C58B-D2CC-4E8A-B16D-282565B74A82}" srcId="{4BA94C8C-63E7-4819-9483-BDD6924D3746}" destId="{3639CB1E-E875-44E7-B7F0-5748669BB42A}" srcOrd="0" destOrd="0" parTransId="{C46EEE42-19BF-4D8A-980F-66692021B397}" sibTransId="{A40838A3-A1C7-4529-92FD-0FEDC1491C5F}"/>
    <dgm:cxn modelId="{175F1D6B-76DA-4749-A965-447E569D84BF}" type="presOf" srcId="{3639CB1E-E875-44E7-B7F0-5748669BB42A}" destId="{1A5E6DB2-5944-4C01-A9F4-4A069AB36B67}" srcOrd="1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92995197-BAC5-413C-B56F-2D9BDF70F919}" type="presOf" srcId="{D9C4D902-BD1F-4A38-B8A5-AB2B58925766}" destId="{44CE7E4B-B570-41DA-97BE-9F7D5574F4E3}" srcOrd="1" destOrd="1" presId="urn:microsoft.com/office/officeart/2005/8/layout/hProcess4"/>
    <dgm:cxn modelId="{5796BA87-4733-45A1-B802-53D498A8C232}" type="presOf" srcId="{63B2E526-0BFE-4FA5-A8D7-298406FAE965}" destId="{1A5E6DB2-5944-4C01-A9F4-4A069AB36B67}" srcOrd="1" destOrd="1" presId="urn:microsoft.com/office/officeart/2005/8/layout/hProcess4"/>
    <dgm:cxn modelId="{00DDA64D-9EC9-43AC-BF95-F9C4AFC7FB6D}" type="presOf" srcId="{2E2F6236-2355-4A77-99D6-1B4F3AC3BC62}" destId="{44CE7E4B-B570-41DA-97BE-9F7D5574F4E3}" srcOrd="1" destOrd="2" presId="urn:microsoft.com/office/officeart/2005/8/layout/hProcess4"/>
    <dgm:cxn modelId="{D7B1AB5B-2006-422D-A02D-05756C71C3FF}" type="presOf" srcId="{2E2F6236-2355-4A77-99D6-1B4F3AC3BC62}" destId="{358BADB0-A89A-48CE-B619-DA3839D44E0F}" srcOrd="0" destOrd="2" presId="urn:microsoft.com/office/officeart/2005/8/layout/hProcess4"/>
    <dgm:cxn modelId="{DA2A44C4-C78D-494A-9A2E-E04F2C1C8EAD}" type="presParOf" srcId="{625D5B61-73EB-4687-B366-E6F70F0FDF74}" destId="{6AB74C41-EE21-414F-B880-C91960AE5EC4}" srcOrd="0" destOrd="0" presId="urn:microsoft.com/office/officeart/2005/8/layout/hProcess4"/>
    <dgm:cxn modelId="{AED705A7-D5DD-4169-834D-55456C594B30}" type="presParOf" srcId="{625D5B61-73EB-4687-B366-E6F70F0FDF74}" destId="{BC05A9D6-CA71-4512-9D58-2019022C136A}" srcOrd="1" destOrd="0" presId="urn:microsoft.com/office/officeart/2005/8/layout/hProcess4"/>
    <dgm:cxn modelId="{3AE517DB-7846-4D48-8470-4056250A977B}" type="presParOf" srcId="{625D5B61-73EB-4687-B366-E6F70F0FDF74}" destId="{901CFE09-8308-4CB6-B42D-B87DA4DB62C7}" srcOrd="2" destOrd="0" presId="urn:microsoft.com/office/officeart/2005/8/layout/hProcess4"/>
    <dgm:cxn modelId="{2D1E445D-5498-45DA-9DF5-BB7775C4C642}" type="presParOf" srcId="{901CFE09-8308-4CB6-B42D-B87DA4DB62C7}" destId="{574BB2E0-F6FB-4BB5-8728-33C0181856D8}" srcOrd="0" destOrd="0" presId="urn:microsoft.com/office/officeart/2005/8/layout/hProcess4"/>
    <dgm:cxn modelId="{B912B912-9FDD-40BE-8260-96CD820032F9}" type="presParOf" srcId="{574BB2E0-F6FB-4BB5-8728-33C0181856D8}" destId="{324361FE-5E04-4D56-84CD-3FBAD654CDE0}" srcOrd="0" destOrd="0" presId="urn:microsoft.com/office/officeart/2005/8/layout/hProcess4"/>
    <dgm:cxn modelId="{51CC7C26-1D42-4D0F-B635-AAC3A4EA0F66}" type="presParOf" srcId="{574BB2E0-F6FB-4BB5-8728-33C0181856D8}" destId="{358BADB0-A89A-48CE-B619-DA3839D44E0F}" srcOrd="1" destOrd="0" presId="urn:microsoft.com/office/officeart/2005/8/layout/hProcess4"/>
    <dgm:cxn modelId="{AD560179-1540-4077-BE78-5F5455A6E99F}" type="presParOf" srcId="{574BB2E0-F6FB-4BB5-8728-33C0181856D8}" destId="{44CE7E4B-B570-41DA-97BE-9F7D5574F4E3}" srcOrd="2" destOrd="0" presId="urn:microsoft.com/office/officeart/2005/8/layout/hProcess4"/>
    <dgm:cxn modelId="{FE11B3A2-A10E-4D73-97FC-F6AB82CFAA83}" type="presParOf" srcId="{574BB2E0-F6FB-4BB5-8728-33C0181856D8}" destId="{0FFF5994-F4E1-424D-B972-4AA99AE9B8C2}" srcOrd="3" destOrd="0" presId="urn:microsoft.com/office/officeart/2005/8/layout/hProcess4"/>
    <dgm:cxn modelId="{0C72CEF9-6AB2-4FC2-B1BC-C18C179BCE5E}" type="presParOf" srcId="{574BB2E0-F6FB-4BB5-8728-33C0181856D8}" destId="{F268AAC0-5B1D-4FF2-A23A-A4120CB7760F}" srcOrd="4" destOrd="0" presId="urn:microsoft.com/office/officeart/2005/8/layout/hProcess4"/>
    <dgm:cxn modelId="{3A925823-42E7-4F5D-93CD-D7A3F7183284}" type="presParOf" srcId="{901CFE09-8308-4CB6-B42D-B87DA4DB62C7}" destId="{F827665D-69F4-4582-BEB2-A5794CA30A06}" srcOrd="1" destOrd="0" presId="urn:microsoft.com/office/officeart/2005/8/layout/hProcess4"/>
    <dgm:cxn modelId="{51C39B1F-F1CD-4C7C-A9C4-0020807AFDB2}" type="presParOf" srcId="{901CFE09-8308-4CB6-B42D-B87DA4DB62C7}" destId="{0FDFAFA8-BEF1-4EA4-AABF-56E29002ACCE}" srcOrd="2" destOrd="0" presId="urn:microsoft.com/office/officeart/2005/8/layout/hProcess4"/>
    <dgm:cxn modelId="{82E8B5BC-F628-4E42-9A9F-EA80D8697069}" type="presParOf" srcId="{0FDFAFA8-BEF1-4EA4-AABF-56E29002ACCE}" destId="{1406CEDF-8E1C-46FB-9CFF-1DA3A113C7FE}" srcOrd="0" destOrd="0" presId="urn:microsoft.com/office/officeart/2005/8/layout/hProcess4"/>
    <dgm:cxn modelId="{23CD82A9-02ED-44E9-BCC1-BC9000F3EC44}" type="presParOf" srcId="{0FDFAFA8-BEF1-4EA4-AABF-56E29002ACCE}" destId="{86DDBEE2-8B91-44ED-B629-4631F9E18A12}" srcOrd="1" destOrd="0" presId="urn:microsoft.com/office/officeart/2005/8/layout/hProcess4"/>
    <dgm:cxn modelId="{00557736-F5C6-4AC4-86A1-0A9DD946FE46}" type="presParOf" srcId="{0FDFAFA8-BEF1-4EA4-AABF-56E29002ACCE}" destId="{7CE3F8E3-8C1C-421D-98A7-8FA69EF747B1}" srcOrd="2" destOrd="0" presId="urn:microsoft.com/office/officeart/2005/8/layout/hProcess4"/>
    <dgm:cxn modelId="{E72F3868-9135-4122-8427-18C4773FDF0A}" type="presParOf" srcId="{0FDFAFA8-BEF1-4EA4-AABF-56E29002ACCE}" destId="{C18F92D0-DEF2-4832-8FA1-278D95B6B3A0}" srcOrd="3" destOrd="0" presId="urn:microsoft.com/office/officeart/2005/8/layout/hProcess4"/>
    <dgm:cxn modelId="{0056BF0E-1B30-4073-ADC6-C4F506CA7914}" type="presParOf" srcId="{0FDFAFA8-BEF1-4EA4-AABF-56E29002ACCE}" destId="{DCDC6411-C29A-4982-8684-1D1BFC24E8FE}" srcOrd="4" destOrd="0" presId="urn:microsoft.com/office/officeart/2005/8/layout/hProcess4"/>
    <dgm:cxn modelId="{60BE2722-A572-44C2-9511-7C5CC55B0961}" type="presParOf" srcId="{901CFE09-8308-4CB6-B42D-B87DA4DB62C7}" destId="{CDCAD455-EB6B-402B-B181-8BA63311810D}" srcOrd="3" destOrd="0" presId="urn:microsoft.com/office/officeart/2005/8/layout/hProcess4"/>
    <dgm:cxn modelId="{4BFEF5F0-111C-4CC6-B85D-BDBB94970B4B}" type="presParOf" srcId="{901CFE09-8308-4CB6-B42D-B87DA4DB62C7}" destId="{F894E1F7-CE39-4E50-B696-64D75C9AA8FE}" srcOrd="4" destOrd="0" presId="urn:microsoft.com/office/officeart/2005/8/layout/hProcess4"/>
    <dgm:cxn modelId="{4F2A4DFC-554A-4675-A0EC-8A7848F5D02E}" type="presParOf" srcId="{F894E1F7-CE39-4E50-B696-64D75C9AA8FE}" destId="{E1925DF0-50A4-41B2-A5A0-A320ADC8C4E2}" srcOrd="0" destOrd="0" presId="urn:microsoft.com/office/officeart/2005/8/layout/hProcess4"/>
    <dgm:cxn modelId="{F76F8533-869B-422E-80A4-988FAE484CB6}" type="presParOf" srcId="{F894E1F7-CE39-4E50-B696-64D75C9AA8FE}" destId="{F32D151A-7816-4D8F-AF44-C36440897AD6}" srcOrd="1" destOrd="0" presId="urn:microsoft.com/office/officeart/2005/8/layout/hProcess4"/>
    <dgm:cxn modelId="{92012E8B-65D1-40FC-AEC7-DA030BBC14F9}" type="presParOf" srcId="{F894E1F7-CE39-4E50-B696-64D75C9AA8FE}" destId="{1A5E6DB2-5944-4C01-A9F4-4A069AB36B67}" srcOrd="2" destOrd="0" presId="urn:microsoft.com/office/officeart/2005/8/layout/hProcess4"/>
    <dgm:cxn modelId="{968A1C71-C633-40DD-8307-6CFB4D2B8F32}" type="presParOf" srcId="{F894E1F7-CE39-4E50-B696-64D75C9AA8FE}" destId="{92BF8A00-5694-4464-90D9-1154141BC261}" srcOrd="3" destOrd="0" presId="urn:microsoft.com/office/officeart/2005/8/layout/hProcess4"/>
    <dgm:cxn modelId="{B2E10A05-579E-4E74-BBE8-8BA954977321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867754" y="1769248"/>
          <a:ext cx="1702809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09745" y="1811239"/>
        <a:ext cx="1618827" cy="1349700"/>
      </dsp:txXfrm>
    </dsp:sp>
    <dsp:sp modelId="{F827665D-69F4-4582-BEB2-A5794CA30A06}">
      <dsp:nvSpPr>
        <dsp:cNvPr id="0" name=""/>
        <dsp:cNvSpPr/>
      </dsp:nvSpPr>
      <dsp:spPr>
        <a:xfrm>
          <a:off x="1846924" y="2298318"/>
          <a:ext cx="2302074" cy="230207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071605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094509" y="3225835"/>
        <a:ext cx="1920683" cy="736200"/>
      </dsp:txXfrm>
    </dsp:sp>
    <dsp:sp modelId="{86DDBEE2-8B91-44ED-B629-4631F9E18A12}">
      <dsp:nvSpPr>
        <dsp:cNvPr id="0" name=""/>
        <dsp:cNvSpPr/>
      </dsp:nvSpPr>
      <dsp:spPr>
        <a:xfrm>
          <a:off x="2967386" y="1769248"/>
          <a:ext cx="2906036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009377" y="2202243"/>
        <a:ext cx="2822054" cy="1349700"/>
      </dsp:txXfrm>
    </dsp:sp>
    <dsp:sp modelId="{CDCAD455-EB6B-402B-B181-8BA63311810D}">
      <dsp:nvSpPr>
        <dsp:cNvPr id="0" name=""/>
        <dsp:cNvSpPr/>
      </dsp:nvSpPr>
      <dsp:spPr>
        <a:xfrm>
          <a:off x="4491083" y="654750"/>
          <a:ext cx="2728957" cy="2728957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743604" y="1378244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66508" y="1401148"/>
        <a:ext cx="1920683" cy="736200"/>
      </dsp:txXfrm>
    </dsp:sp>
    <dsp:sp modelId="{F32D151A-7816-4D8F-AF44-C36440897AD6}">
      <dsp:nvSpPr>
        <dsp:cNvPr id="0" name=""/>
        <dsp:cNvSpPr/>
      </dsp:nvSpPr>
      <dsp:spPr>
        <a:xfrm>
          <a:off x="6287919" y="1769248"/>
          <a:ext cx="1859750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329910" y="1811239"/>
        <a:ext cx="1775768" cy="1349700"/>
      </dsp:txXfrm>
    </dsp:sp>
    <dsp:sp modelId="{92BF8A00-5694-4464-90D9-1154141BC261}">
      <dsp:nvSpPr>
        <dsp:cNvPr id="0" name=""/>
        <dsp:cNvSpPr/>
      </dsp:nvSpPr>
      <dsp:spPr>
        <a:xfrm>
          <a:off x="6448272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71176" y="3225835"/>
        <a:ext cx="1920683" cy="73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626811" y="844132"/>
          <a:ext cx="2307103" cy="294397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94384" y="911705"/>
        <a:ext cx="2171957" cy="2177976"/>
      </dsp:txXfrm>
    </dsp:sp>
    <dsp:sp modelId="{F827665D-69F4-4582-BEB2-A5794CA30A06}">
      <dsp:nvSpPr>
        <dsp:cNvPr id="0" name=""/>
        <dsp:cNvSpPr/>
      </dsp:nvSpPr>
      <dsp:spPr>
        <a:xfrm>
          <a:off x="1494833" y="2424303"/>
          <a:ext cx="2747285" cy="2250521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888607" y="3355854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12007" y="3379254"/>
        <a:ext cx="1962231" cy="752125"/>
      </dsp:txXfrm>
    </dsp:sp>
    <dsp:sp modelId="{86DDBEE2-8B91-44ED-B629-4631F9E18A12}">
      <dsp:nvSpPr>
        <dsp:cNvPr id="0" name=""/>
        <dsp:cNvSpPr/>
      </dsp:nvSpPr>
      <dsp:spPr>
        <a:xfrm>
          <a:off x="3292994" y="577800"/>
          <a:ext cx="2590708" cy="356910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368873" y="1418486"/>
        <a:ext cx="2438950" cy="2652535"/>
      </dsp:txXfrm>
    </dsp:sp>
    <dsp:sp modelId="{CDCAD455-EB6B-402B-B181-8BA63311810D}">
      <dsp:nvSpPr>
        <dsp:cNvPr id="0" name=""/>
        <dsp:cNvSpPr/>
      </dsp:nvSpPr>
      <dsp:spPr>
        <a:xfrm>
          <a:off x="3819008" y="-192857"/>
          <a:ext cx="3676924" cy="2800499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655417" y="491815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678817" y="515215"/>
        <a:ext cx="1962231" cy="752125"/>
      </dsp:txXfrm>
    </dsp:sp>
    <dsp:sp modelId="{F32D151A-7816-4D8F-AF44-C36440897AD6}">
      <dsp:nvSpPr>
        <dsp:cNvPr id="0" name=""/>
        <dsp:cNvSpPr/>
      </dsp:nvSpPr>
      <dsp:spPr>
        <a:xfrm>
          <a:off x="6077406" y="393900"/>
          <a:ext cx="2360850" cy="3844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46553" y="463047"/>
        <a:ext cx="2222556" cy="2882335"/>
      </dsp:txXfrm>
    </dsp:sp>
    <dsp:sp modelId="{92BF8A00-5694-4464-90D9-1154141BC261}">
      <dsp:nvSpPr>
        <dsp:cNvPr id="0" name=""/>
        <dsp:cNvSpPr/>
      </dsp:nvSpPr>
      <dsp:spPr>
        <a:xfrm>
          <a:off x="6445064" y="3423275"/>
          <a:ext cx="2063315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68464" y="3446675"/>
        <a:ext cx="2016515" cy="752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6/7/2016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6/7/2016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«корпоративный канал»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3425819"/>
              </p:ext>
            </p:extLst>
          </p:nvPr>
        </p:nvGraphicFramePr>
        <p:xfrm>
          <a:off x="122663" y="3686571"/>
          <a:ext cx="8508380" cy="463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825190" y="1104244"/>
            <a:ext cx="11273396" cy="24864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1" dirty="0" smtClean="0"/>
              <a:t>Ключевые требования к проектам для рассмотрения в рамках процедуры приоритетного структурирования  и предоставления Корпорацией предварительного согласия на выдачу гарантии: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Сумма </a:t>
            </a:r>
            <a:r>
              <a:rPr lang="ru-RU" sz="1600" dirty="0"/>
              <a:t>проекта более 200 млн. руб., сумма гарантии более 100 млн. руб.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 соответствует </a:t>
            </a:r>
            <a:r>
              <a:rPr lang="ru-RU" sz="1600" dirty="0" smtClean="0"/>
              <a:t>приоритетным направлениям </a:t>
            </a:r>
            <a:r>
              <a:rPr lang="ru-RU" sz="1600" dirty="0"/>
              <a:t>развития науки, технологий и техники в Российской Федерации и направления развития критических технологий Российской Федерации в соответствии с Указом Президента Российской Федерации от 07.07.2011 № </a:t>
            </a:r>
            <a:r>
              <a:rPr lang="ru-RU" sz="1600" dirty="0" smtClean="0"/>
              <a:t>899 </a:t>
            </a:r>
            <a:r>
              <a:rPr lang="ru-RU" sz="1600" dirty="0"/>
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находится в высокой стадии проработки субъектом </a:t>
            </a:r>
            <a:r>
              <a:rPr lang="ru-RU" sz="1600" dirty="0" smtClean="0"/>
              <a:t>МСП (соответствует требованиям в чек листе)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8173" y="3686571"/>
            <a:ext cx="345652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n-lt"/>
                <a:cs typeface="+mn-cs"/>
              </a:rPr>
              <a:t>1-ый этап взаимодействия </a:t>
            </a:r>
            <a:r>
              <a:rPr lang="ru-RU" sz="1400" b="1" dirty="0" smtClean="0">
                <a:latin typeface="+mn-lt"/>
                <a:cs typeface="+mn-cs"/>
              </a:rPr>
              <a:t>инициатора проекта с Корпорацией. Пакет документов для направления в Корпорацию.</a:t>
            </a:r>
            <a:endParaRPr lang="ru-RU" sz="1400" b="1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Чек-лист</a:t>
            </a:r>
            <a:endParaRPr lang="ru-RU" sz="1400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Анкета </a:t>
            </a:r>
            <a:r>
              <a:rPr lang="ru-RU" sz="1400" dirty="0">
                <a:latin typeface="+mn-lt"/>
                <a:cs typeface="+mn-cs"/>
              </a:rPr>
              <a:t>проекта –(предоставляется в формате </a:t>
            </a:r>
            <a:r>
              <a:rPr lang="en-US" sz="1400" dirty="0">
                <a:latin typeface="+mn-lt"/>
                <a:cs typeface="+mn-cs"/>
              </a:rPr>
              <a:t>Microsoft Excel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Заявка </a:t>
            </a:r>
            <a:r>
              <a:rPr lang="ru-RU" sz="1400" dirty="0">
                <a:latin typeface="+mn-lt"/>
                <a:cs typeface="+mn-cs"/>
              </a:rPr>
              <a:t>на получение банковской гарантии с анкетами </a:t>
            </a:r>
            <a:r>
              <a:rPr lang="ru-RU" sz="1400" dirty="0" err="1">
                <a:latin typeface="+mn-lt"/>
                <a:cs typeface="+mn-cs"/>
              </a:rPr>
              <a:t>бенефициарных</a:t>
            </a:r>
            <a:r>
              <a:rPr lang="ru-RU" sz="1400" dirty="0">
                <a:latin typeface="+mn-lt"/>
                <a:cs typeface="+mn-cs"/>
              </a:rPr>
              <a:t> владельцев (разделы в части Банка заполняется в случае предварительного обращения в банк)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n-lt"/>
                <a:cs typeface="+mn-cs"/>
              </a:rPr>
              <a:t>Информация по ТЭО в соответствии с разделом требованиями по Чек-листу (в форме презентации/бизнес-плана – рекомендуется).</a:t>
            </a:r>
          </a:p>
        </p:txBody>
      </p:sp>
    </p:spTree>
    <p:extLst>
      <p:ext uri="{BB962C8B-B14F-4D97-AF65-F5344CB8AC3E}">
        <p14:creationId xmlns:p14="http://schemas.microsoft.com/office/powerpoint/2010/main" val="2503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61087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68832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46296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876144"/>
            <a:ext cx="11884197" cy="40559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41065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44361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379107" y="5355017"/>
            <a:ext cx="10675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Конечный заемщик должен быть зарегистрирован в статусе юридического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63832"/>
            <a:ext cx="8686313" cy="698685"/>
          </a:xfrm>
        </p:spPr>
        <p:txBody>
          <a:bodyPr/>
          <a:lstStyle/>
          <a:p>
            <a:r>
              <a:rPr lang="ru-RU" dirty="0" smtClean="0"/>
              <a:t>Условия Программы 6,5. Требования </a:t>
            </a:r>
            <a:r>
              <a:rPr lang="ru-RU" dirty="0"/>
              <a:t>к </a:t>
            </a:r>
            <a:r>
              <a:rPr lang="ru-RU" dirty="0" smtClean="0"/>
              <a:t>проектам и заемщикам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71031"/>
              </p:ext>
            </p:extLst>
          </p:nvPr>
        </p:nvGraphicFramePr>
        <p:xfrm>
          <a:off x="351349" y="991871"/>
          <a:ext cx="11903353" cy="7468221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86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 к заемщику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5894354"/>
            <a:ext cx="5778438" cy="116253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7159684"/>
            <a:ext cx="5778438" cy="127946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4452598"/>
            <a:ext cx="5988514" cy="1338837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5894354"/>
            <a:ext cx="5988514" cy="1169504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7159684"/>
            <a:ext cx="5988514" cy="127946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4443797"/>
            <a:ext cx="5778438" cy="13476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9374" y="313959"/>
            <a:ext cx="8619405" cy="852156"/>
          </a:xfrm>
        </p:spPr>
        <p:txBody>
          <a:bodyPr/>
          <a:lstStyle/>
          <a:p>
            <a:r>
              <a:rPr lang="ru-RU" dirty="0"/>
              <a:t>О </a:t>
            </a:r>
            <a:r>
              <a:rPr lang="ru-RU" dirty="0" smtClean="0"/>
              <a:t>Корпорации. Основные задачи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1678" y="359641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4639348"/>
            <a:ext cx="4176000" cy="1138151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5772150"/>
            <a:ext cx="4176000" cy="129170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7159684"/>
            <a:ext cx="4176000" cy="1279466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4639348"/>
            <a:ext cx="4176000" cy="1138151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5772150"/>
            <a:ext cx="4176000" cy="129170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7159684"/>
            <a:ext cx="4176000" cy="1279466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7283810"/>
            <a:ext cx="790685" cy="991320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438435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44437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5894354"/>
            <a:ext cx="1007003" cy="1092457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6053017"/>
            <a:ext cx="872587" cy="88737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47490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7337890"/>
            <a:ext cx="1624233" cy="91038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48693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51128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45211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531545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387378" y="999224"/>
            <a:ext cx="10951181" cy="721847"/>
            <a:chOff x="573577" y="5811035"/>
            <a:chExt cx="12016584" cy="129012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908299" y="5811037"/>
              <a:ext cx="9681862" cy="112364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705966" y="5811035"/>
              <a:ext cx="1052980" cy="1290122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73577" y="6640027"/>
              <a:ext cx="1329790" cy="36386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4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35" y="5908079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63538" y="1861607"/>
            <a:ext cx="11638722" cy="1869158"/>
            <a:chOff x="698997" y="2325435"/>
            <a:chExt cx="11891163" cy="4010207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705965" y="2325435"/>
              <a:ext cx="1695269" cy="3983315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endParaRPr lang="ru-RU" sz="1600" dirty="0" smtClean="0">
                <a:latin typeface="+mj-lt"/>
                <a:cs typeface="+mn-cs"/>
              </a:endParaRP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Осуществляет </a:t>
              </a:r>
              <a:r>
                <a:rPr lang="ru-RU" sz="1600" dirty="0">
                  <a:latin typeface="+mj-lt"/>
                  <a:cs typeface="+mn-cs"/>
                </a:rPr>
                <a:t>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 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100</a:t>
              </a:r>
              <a:r>
                <a:rPr lang="ru-RU" sz="1600" dirty="0">
                  <a:latin typeface="+mj-lt"/>
                  <a:cs typeface="+mn-cs"/>
                </a:rPr>
                <a:t>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</a:t>
              </a:r>
              <a:r>
                <a:rPr lang="ru-RU" sz="1600" dirty="0" smtClean="0">
                  <a:latin typeface="+mj-lt"/>
                  <a:cs typeface="+mn-cs"/>
                </a:rPr>
                <a:t>рублей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53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66" name="L-Shape 10"/>
            <p:cNvSpPr/>
            <p:nvPr/>
          </p:nvSpPr>
          <p:spPr>
            <a:xfrm rot="13701821">
              <a:off x="2475588" y="4521785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7" name="L-Shape 10"/>
            <p:cNvSpPr/>
            <p:nvPr/>
          </p:nvSpPr>
          <p:spPr>
            <a:xfrm rot="13701821">
              <a:off x="2519966" y="606603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</a:t>
            </a:r>
            <a:r>
              <a:rPr lang="ru-RU" dirty="0" smtClean="0"/>
              <a:t>общие требования </a:t>
            </a:r>
            <a:r>
              <a:rPr lang="ru-RU" dirty="0"/>
              <a:t>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284320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 Narrow" panose="020B0606020202030204" pitchFamily="34" charset="0"/>
                <a:cs typeface="+mn-cs"/>
              </a:rPr>
              <a:t>Игорный 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 Narrow" panose="020B0606020202030204" pitchFamily="34" charset="0"/>
                <a:cs typeface="+mn-cs"/>
              </a:rPr>
              <a:t>Добыча 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5391" y="1498861"/>
            <a:ext cx="7168007" cy="1308069"/>
            <a:chOff x="391816" y="1966134"/>
            <a:chExt cx="7168007" cy="130806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2122" y="1966134"/>
              <a:ext cx="6807701" cy="1308069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ru-RU" sz="1600" kern="0" dirty="0" smtClean="0">
                  <a:latin typeface="+mj-lt"/>
                  <a:cs typeface="+mn-cs"/>
                </a:rPr>
                <a:t>Соответствие </a:t>
              </a:r>
              <a:r>
                <a:rPr lang="ru-RU" sz="1600" dirty="0">
                  <a:solidFill>
                    <a:schemeClr val="dk1"/>
                  </a:solidFill>
                </a:rPr>
                <a:t>требованиям Федерального закона от 24 июля 2007 года № 209-ФЗ «О развитии малого и среднего предпринимательства в Российской Федерации», с учетом </a:t>
              </a:r>
              <a:r>
                <a:rPr lang="ru-RU" sz="1600" dirty="0" smtClean="0">
                  <a:solidFill>
                    <a:schemeClr val="dk1"/>
                  </a:solidFill>
                </a:rPr>
                <a:t>ограничений статьи 4 закона</a:t>
              </a:r>
              <a:endParaRPr lang="ru-RU" sz="1600" dirty="0">
                <a:solidFill>
                  <a:schemeClr val="dk1"/>
                </a:solidFill>
              </a:endParaRP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91816" y="1973480"/>
              <a:ext cx="463092" cy="480735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/>
                <a:t>4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/>
                <a:t>5</a:t>
              </a:r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>
            <a:off x="7477734" y="1732949"/>
            <a:ext cx="594212" cy="510627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/>
          <p:nvPr/>
        </p:nvCxnSpPr>
        <p:spPr>
          <a:xfrm>
            <a:off x="7521156" y="2513481"/>
            <a:ext cx="573461" cy="2795375"/>
          </a:xfrm>
          <a:prstGeom prst="bentConnector3">
            <a:avLst>
              <a:gd name="adj1" fmla="val 46014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ru-RU" dirty="0" smtClean="0"/>
              <a:t>12.05.16)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26,7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4,6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53,9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17,1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/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:a16="http://schemas.microsoft.com/office/drawing/2014/main" xmlns="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:a16="http://schemas.microsoft.com/office/drawing/2014/main" xmlns="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202338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21274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91055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99500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87177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20042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банк-партнер;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гарантии;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документов).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3539" y="104810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 smtClean="0"/>
              <a:t>Продуктовая гарантийная линейка 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147674</TotalTime>
  <Words>2231</Words>
  <Application>Microsoft Office PowerPoint</Application>
  <PresentationFormat>Произвольный</PresentationFormat>
  <Paragraphs>345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Title</vt:lpstr>
      <vt:lpstr>Финансовая поддержка субъектов МСП</vt:lpstr>
      <vt:lpstr>О Корпорации. Основные задачи </vt:lpstr>
      <vt:lpstr>Базовые общие требования к потенциальному заемщику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12.05.16)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Продуктовая гарантийная линейка Корпорации</vt:lpstr>
      <vt:lpstr>Технология предоставления гарантий – стандартная процедура</vt:lpstr>
      <vt:lpstr>Технология предоставления гарантий – «корпоративный канал»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Условия Программы 6,5. Требования к проектам и заемщикам</vt:lpstr>
      <vt:lpstr>Порядок получения Уполномоченным банком кредитов Банка России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Востриков Денис Викторович</cp:lastModifiedBy>
  <cp:revision>4318</cp:revision>
  <cp:lastPrinted>2013-08-18T11:38:26Z</cp:lastPrinted>
  <dcterms:created xsi:type="dcterms:W3CDTF">2010-08-23T12:41:44Z</dcterms:created>
  <dcterms:modified xsi:type="dcterms:W3CDTF">2016-06-07T11:14:33Z</dcterms:modified>
</cp:coreProperties>
</file>